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0279" autoAdjust="0"/>
    <p:restoredTop sz="73146" autoAdjust="0"/>
  </p:normalViewPr>
  <p:slideViewPr>
    <p:cSldViewPr>
      <p:cViewPr varScale="1">
        <p:scale>
          <a:sx n="26" d="100"/>
          <a:sy n="26" d="100"/>
        </p:scale>
        <p:origin x="58" y="6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46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uli%20Sankar\Desktop\BI%20&amp;%20A\Internships\Accenter%20-%20DA&amp;DV\Reaction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uli%20Sankar\Desktop\BI%20&amp;%20A\Internships\Accenter%20-%20DA&amp;DV\Reaction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Studying</c:v>
                </c:pt>
                <c:pt idx="1">
                  <c:v>healthy eating</c:v>
                </c:pt>
                <c:pt idx="2">
                  <c:v>technology</c:v>
                </c:pt>
                <c:pt idx="3">
                  <c:v>food</c:v>
                </c:pt>
                <c:pt idx="4">
                  <c:v>cooking</c:v>
                </c:pt>
                <c:pt idx="5">
                  <c:v>dogs</c:v>
                </c:pt>
                <c:pt idx="6">
                  <c:v>soccer</c:v>
                </c:pt>
                <c:pt idx="7">
                  <c:v>public speaking</c:v>
                </c:pt>
                <c:pt idx="8">
                  <c:v>science</c:v>
                </c:pt>
                <c:pt idx="9">
                  <c:v>tennis</c:v>
                </c:pt>
                <c:pt idx="10">
                  <c:v>travel</c:v>
                </c:pt>
                <c:pt idx="11">
                  <c:v>fitness</c:v>
                </c:pt>
                <c:pt idx="12">
                  <c:v>education</c:v>
                </c:pt>
                <c:pt idx="13">
                  <c:v>veganism</c:v>
                </c:pt>
                <c:pt idx="14">
                  <c:v>Animals</c:v>
                </c:pt>
                <c:pt idx="15">
                  <c:v>culture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73271</c:v>
                </c:pt>
                <c:pt idx="1">
                  <c:v>70662</c:v>
                </c:pt>
                <c:pt idx="2">
                  <c:v>69339</c:v>
                </c:pt>
                <c:pt idx="3">
                  <c:v>67689</c:v>
                </c:pt>
                <c:pt idx="4">
                  <c:v>66626</c:v>
                </c:pt>
                <c:pt idx="5">
                  <c:v>64880</c:v>
                </c:pt>
                <c:pt idx="6">
                  <c:v>64542</c:v>
                </c:pt>
                <c:pt idx="7">
                  <c:v>63982</c:v>
                </c:pt>
                <c:pt idx="8">
                  <c:v>57436</c:v>
                </c:pt>
                <c:pt idx="9">
                  <c:v>55323</c:v>
                </c:pt>
                <c:pt idx="10">
                  <c:v>55315</c:v>
                </c:pt>
                <c:pt idx="11">
                  <c:v>53723</c:v>
                </c:pt>
                <c:pt idx="12">
                  <c:v>50748</c:v>
                </c:pt>
                <c:pt idx="13">
                  <c:v>50339</c:v>
                </c:pt>
                <c:pt idx="14">
                  <c:v>48490</c:v>
                </c:pt>
                <c:pt idx="15">
                  <c:v>48285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3D-4929-A8AD-082579234D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8471071"/>
        <c:axId val="1198470655"/>
      </c:barChart>
      <c:catAx>
        <c:axId val="1198471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470655"/>
        <c:crosses val="autoZero"/>
        <c:auto val="1"/>
        <c:lblAlgn val="ctr"/>
        <c:lblOffset val="100"/>
        <c:noMultiLvlLbl val="0"/>
      </c:catAx>
      <c:valAx>
        <c:axId val="1198470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471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Studying</c:v>
                </c:pt>
                <c:pt idx="1">
                  <c:v>healthy eating</c:v>
                </c:pt>
                <c:pt idx="2">
                  <c:v>technology</c:v>
                </c:pt>
                <c:pt idx="3">
                  <c:v>food</c:v>
                </c:pt>
                <c:pt idx="4">
                  <c:v>cooking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73271</c:v>
                </c:pt>
                <c:pt idx="1">
                  <c:v>70662</c:v>
                </c:pt>
                <c:pt idx="2">
                  <c:v>69339</c:v>
                </c:pt>
                <c:pt idx="3">
                  <c:v>67689</c:v>
                </c:pt>
                <c:pt idx="4">
                  <c:v>66626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38-46C9-BCFF-1353A0B359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92818799"/>
        <c:axId val="792820463"/>
      </c:barChart>
      <c:catAx>
        <c:axId val="792818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20463"/>
        <c:crosses val="autoZero"/>
        <c:auto val="1"/>
        <c:lblAlgn val="ctr"/>
        <c:lblOffset val="100"/>
        <c:noMultiLvlLbl val="0"/>
      </c:catAx>
      <c:valAx>
        <c:axId val="792820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818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366125" y="3006302"/>
            <a:ext cx="9373725" cy="421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IN" sz="8000" dirty="0">
                <a:solidFill>
                  <a:schemeClr val="bg1"/>
                </a:solidFill>
                <a:latin typeface="Open Sans" panose="020B0606030504020204" pitchFamily="34" charset="0"/>
              </a:rPr>
              <a:t>C</a:t>
            </a:r>
            <a:r>
              <a:rPr lang="en-IN" sz="8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ontent </a:t>
            </a:r>
            <a:r>
              <a:rPr lang="en-IN" sz="8000" dirty="0">
                <a:solidFill>
                  <a:schemeClr val="bg1"/>
                </a:solidFill>
                <a:latin typeface="Open Sans" panose="020B0606030504020204" pitchFamily="34" charset="0"/>
              </a:rPr>
              <a:t>P</a:t>
            </a:r>
            <a:r>
              <a:rPr lang="en-IN" sz="8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erformance</a:t>
            </a:r>
          </a:p>
          <a:p>
            <a:pPr algn="ctr">
              <a:lnSpc>
                <a:spcPts val="11059"/>
              </a:lnSpc>
            </a:pPr>
            <a:r>
              <a:rPr lang="en-IN" sz="8000" spc="-105" dirty="0">
                <a:solidFill>
                  <a:schemeClr val="bg1"/>
                </a:solidFill>
                <a:latin typeface="Open Sans" panose="020B0606030504020204" pitchFamily="34" charset="0"/>
              </a:rPr>
              <a:t>Social Buzz</a:t>
            </a:r>
            <a:endParaRPr lang="en-US" sz="8800" spc="-105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4FDBB2-DBA8-C647-7ECA-FD2F52498009}"/>
              </a:ext>
            </a:extLst>
          </p:cNvPr>
          <p:cNvSpPr txBox="1"/>
          <p:nvPr/>
        </p:nvSpPr>
        <p:spPr>
          <a:xfrm>
            <a:off x="11277600" y="1583708"/>
            <a:ext cx="6437813" cy="68486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Top 5 categories are Studying, Health eating, Technology, Food and Cooking.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Most posted month is July around 118 posts.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There are </a:t>
            </a:r>
            <a:r>
              <a:rPr lang="en-IN" sz="3200" i="0" u="none" strike="noStrike" dirty="0">
                <a:solidFill>
                  <a:srgbClr val="000000"/>
                </a:solidFill>
                <a:effectLst/>
              </a:rPr>
              <a:t>347587</a:t>
            </a:r>
            <a:r>
              <a:rPr lang="en-IN" sz="3200" dirty="0"/>
              <a:t> reactions for most popular post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285E45-EA48-9871-DFE0-510FE6485402}"/>
              </a:ext>
            </a:extLst>
          </p:cNvPr>
          <p:cNvSpPr txBox="1"/>
          <p:nvPr/>
        </p:nvSpPr>
        <p:spPr>
          <a:xfrm>
            <a:off x="8653402" y="3158341"/>
            <a:ext cx="72150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An audit of their big data practice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Recommendations for a successful IPO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An analysis of their content categories that highlights the top 5 categories with the largest aggregate popularity </a:t>
            </a:r>
            <a:endParaRPr lang="en-IN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EB99F4-5E21-5433-E6C8-3049C5C7159F}"/>
              </a:ext>
            </a:extLst>
          </p:cNvPr>
          <p:cNvSpPr txBox="1"/>
          <p:nvPr/>
        </p:nvSpPr>
        <p:spPr>
          <a:xfrm>
            <a:off x="3115838" y="5378241"/>
            <a:ext cx="61022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Over </a:t>
            </a:r>
            <a:r>
              <a:rPr lang="en-IN" sz="3200" u="sng" dirty="0">
                <a:solidFill>
                  <a:schemeClr val="bg1"/>
                </a:solidFill>
              </a:rPr>
              <a:t>1,00,000</a:t>
            </a:r>
            <a:r>
              <a:rPr lang="en-IN" sz="3200" dirty="0">
                <a:solidFill>
                  <a:schemeClr val="bg1"/>
                </a:solidFill>
              </a:rPr>
              <a:t> posts per day</a:t>
            </a:r>
          </a:p>
          <a:p>
            <a:r>
              <a:rPr lang="en-IN" sz="3200" u="sng" dirty="0">
                <a:solidFill>
                  <a:schemeClr val="bg1"/>
                </a:solidFill>
              </a:rPr>
              <a:t>3,650,0000</a:t>
            </a:r>
            <a:r>
              <a:rPr lang="en-IN" sz="3200" dirty="0">
                <a:solidFill>
                  <a:schemeClr val="bg1"/>
                </a:solidFill>
              </a:rPr>
              <a:t> pieces if content per year</a:t>
            </a:r>
          </a:p>
          <a:p>
            <a:endParaRPr lang="en-IN" sz="3200" dirty="0">
              <a:solidFill>
                <a:schemeClr val="bg1"/>
              </a:solidFill>
            </a:endParaRPr>
          </a:p>
          <a:p>
            <a:r>
              <a:rPr lang="en-IN" sz="3200" dirty="0">
                <a:solidFill>
                  <a:schemeClr val="bg1"/>
                </a:solidFill>
              </a:rPr>
              <a:t>Then how to capitalize it ?</a:t>
            </a:r>
          </a:p>
          <a:p>
            <a:endParaRPr lang="en-IN" sz="3200" dirty="0">
              <a:solidFill>
                <a:schemeClr val="bg1"/>
              </a:solidFill>
            </a:endParaRPr>
          </a:p>
          <a:p>
            <a:r>
              <a:rPr lang="en-IN" sz="3200" dirty="0">
                <a:solidFill>
                  <a:schemeClr val="bg1"/>
                </a:solidFill>
              </a:rPr>
              <a:t>Analysis is to find the top 5 content categories in Social Buzz.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A4AB5A-50AB-9FA7-B873-E602CC4931E6}"/>
              </a:ext>
            </a:extLst>
          </p:cNvPr>
          <p:cNvSpPr txBox="1"/>
          <p:nvPr/>
        </p:nvSpPr>
        <p:spPr>
          <a:xfrm>
            <a:off x="13657867" y="1752916"/>
            <a:ext cx="3608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Andrew Fleming</a:t>
            </a:r>
          </a:p>
          <a:p>
            <a:pPr algn="ctr"/>
            <a:r>
              <a:rPr lang="en-IN" sz="20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5E071E-7233-304E-793A-65DA7F08BA8F}"/>
              </a:ext>
            </a:extLst>
          </p:cNvPr>
          <p:cNvSpPr txBox="1"/>
          <p:nvPr/>
        </p:nvSpPr>
        <p:spPr>
          <a:xfrm>
            <a:off x="13723992" y="4577019"/>
            <a:ext cx="3608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Marcus </a:t>
            </a:r>
            <a:r>
              <a:rPr lang="en-IN" sz="2400" b="1" dirty="0" err="1"/>
              <a:t>Rompton</a:t>
            </a:r>
            <a:endParaRPr lang="en-IN" sz="2400" b="1" dirty="0"/>
          </a:p>
          <a:p>
            <a:pPr algn="ctr"/>
            <a:r>
              <a:rPr lang="en-IN" sz="20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D889BC-1E83-266B-3BDE-C6EA9A5BA86F}"/>
              </a:ext>
            </a:extLst>
          </p:cNvPr>
          <p:cNvSpPr txBox="1"/>
          <p:nvPr/>
        </p:nvSpPr>
        <p:spPr>
          <a:xfrm>
            <a:off x="13737439" y="7764154"/>
            <a:ext cx="3608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Mouli Sankar</a:t>
            </a:r>
          </a:p>
          <a:p>
            <a:pPr algn="ctr"/>
            <a:r>
              <a:rPr lang="en-IN" sz="20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84F510-842D-0D18-2701-ACD985CDC582}"/>
              </a:ext>
            </a:extLst>
          </p:cNvPr>
          <p:cNvSpPr txBox="1"/>
          <p:nvPr/>
        </p:nvSpPr>
        <p:spPr>
          <a:xfrm>
            <a:off x="3427715" y="1372359"/>
            <a:ext cx="360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BBDE4F-2160-A192-3FD0-8A98F04177F2}"/>
              </a:ext>
            </a:extLst>
          </p:cNvPr>
          <p:cNvSpPr txBox="1"/>
          <p:nvPr/>
        </p:nvSpPr>
        <p:spPr>
          <a:xfrm>
            <a:off x="5385727" y="2727388"/>
            <a:ext cx="360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30646D-EA0F-C1C0-5F74-8007BEAA179C}"/>
              </a:ext>
            </a:extLst>
          </p:cNvPr>
          <p:cNvSpPr txBox="1"/>
          <p:nvPr/>
        </p:nvSpPr>
        <p:spPr>
          <a:xfrm>
            <a:off x="7138441" y="4285379"/>
            <a:ext cx="360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42C062-280B-D550-2CF9-839F69BEF2C9}"/>
              </a:ext>
            </a:extLst>
          </p:cNvPr>
          <p:cNvSpPr txBox="1"/>
          <p:nvPr/>
        </p:nvSpPr>
        <p:spPr>
          <a:xfrm>
            <a:off x="9101224" y="5898003"/>
            <a:ext cx="360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B2D415-0346-BADC-DFD3-683F7E2C0F44}"/>
              </a:ext>
            </a:extLst>
          </p:cNvPr>
          <p:cNvSpPr txBox="1"/>
          <p:nvPr/>
        </p:nvSpPr>
        <p:spPr>
          <a:xfrm>
            <a:off x="10909256" y="7827867"/>
            <a:ext cx="360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663CA8-B5A8-9B7A-5FA9-8B65CFE9F582}"/>
              </a:ext>
            </a:extLst>
          </p:cNvPr>
          <p:cNvSpPr txBox="1"/>
          <p:nvPr/>
        </p:nvSpPr>
        <p:spPr>
          <a:xfrm>
            <a:off x="2700392" y="3952145"/>
            <a:ext cx="121158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4000" b="1" dirty="0"/>
              <a:t>By analysing the data, </a:t>
            </a:r>
            <a:r>
              <a:rPr lang="en-US" sz="4000" b="1" i="0" dirty="0">
                <a:solidFill>
                  <a:srgbClr val="333333"/>
                </a:solidFill>
                <a:effectLst/>
              </a:rPr>
              <a:t>month with the most posts is </a:t>
            </a:r>
            <a:r>
              <a:rPr lang="en-US" sz="4000" b="1" i="0" u="sng" dirty="0">
                <a:solidFill>
                  <a:srgbClr val="333333"/>
                </a:solidFill>
                <a:effectLst/>
              </a:rPr>
              <a:t>July</a:t>
            </a:r>
            <a:endParaRPr lang="en-IN" sz="4000" b="1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790DB30-F4DF-8D45-B8A0-8B281E5DE0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030378"/>
              </p:ext>
            </p:extLst>
          </p:nvPr>
        </p:nvGraphicFramePr>
        <p:xfrm>
          <a:off x="4267200" y="2095500"/>
          <a:ext cx="11582400" cy="6229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2880154-7CCF-1661-0DD6-ED07CE1FC83A}"/>
              </a:ext>
            </a:extLst>
          </p:cNvPr>
          <p:cNvSpPr txBox="1"/>
          <p:nvPr/>
        </p:nvSpPr>
        <p:spPr>
          <a:xfrm>
            <a:off x="2706187" y="1425714"/>
            <a:ext cx="62854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4000" b="1" dirty="0"/>
              <a:t>Insights of overall categories</a:t>
            </a:r>
            <a:endParaRPr lang="en-IN" sz="4000" b="1" u="sng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6B021B91-F6B7-3F30-4817-202DCFA707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590151"/>
              </p:ext>
            </p:extLst>
          </p:nvPr>
        </p:nvGraphicFramePr>
        <p:xfrm>
          <a:off x="4191000" y="1685151"/>
          <a:ext cx="10287000" cy="6366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E605D2-688E-E7E0-5691-E06653EE6E59}"/>
              </a:ext>
            </a:extLst>
          </p:cNvPr>
          <p:cNvSpPr txBox="1"/>
          <p:nvPr/>
        </p:nvSpPr>
        <p:spPr>
          <a:xfrm>
            <a:off x="2724117" y="1073740"/>
            <a:ext cx="596268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4000" b="1" dirty="0"/>
              <a:t>Insights of Top 5 categories</a:t>
            </a:r>
            <a:endParaRPr lang="en-IN" sz="4000" b="1" u="sng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197</Words>
  <Application>Microsoft Office PowerPoint</Application>
  <PresentationFormat>Custom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Graphik Regular</vt:lpstr>
      <vt:lpstr>Open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Mouli Sankar</cp:lastModifiedBy>
  <cp:revision>12</cp:revision>
  <dcterms:created xsi:type="dcterms:W3CDTF">2006-08-16T00:00:00Z</dcterms:created>
  <dcterms:modified xsi:type="dcterms:W3CDTF">2022-12-08T14:44:05Z</dcterms:modified>
  <dc:identifier>DAEhDyfaYKE</dc:identifier>
</cp:coreProperties>
</file>